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57" r:id="rId5"/>
    <p:sldId id="258" r:id="rId6"/>
    <p:sldId id="259" r:id="rId7"/>
    <p:sldId id="292" r:id="rId8"/>
    <p:sldId id="289" r:id="rId9"/>
    <p:sldId id="290" r:id="rId10"/>
    <p:sldId id="278" r:id="rId11"/>
    <p:sldId id="294" r:id="rId12"/>
    <p:sldId id="279" r:id="rId13"/>
    <p:sldId id="280" r:id="rId14"/>
    <p:sldId id="263" r:id="rId15"/>
    <p:sldId id="264" r:id="rId16"/>
    <p:sldId id="265" r:id="rId17"/>
    <p:sldId id="266" r:id="rId18"/>
    <p:sldId id="267" r:id="rId19"/>
    <p:sldId id="268" r:id="rId20"/>
    <p:sldId id="284" r:id="rId21"/>
    <p:sldId id="285" r:id="rId22"/>
    <p:sldId id="286" r:id="rId23"/>
    <p:sldId id="269" r:id="rId24"/>
    <p:sldId id="270" r:id="rId25"/>
    <p:sldId id="272" r:id="rId26"/>
    <p:sldId id="273" r:id="rId27"/>
    <p:sldId id="274" r:id="rId28"/>
    <p:sldId id="275" r:id="rId29"/>
    <p:sldId id="276" r:id="rId30"/>
    <p:sldId id="293" r:id="rId31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77" autoAdjust="0"/>
    <p:restoredTop sz="94674"/>
  </p:normalViewPr>
  <p:slideViewPr>
    <p:cSldViewPr snapToGrid="0" snapToObjects="1">
      <p:cViewPr varScale="1">
        <p:scale>
          <a:sx n="106" d="100"/>
          <a:sy n="106" d="100"/>
        </p:scale>
        <p:origin x="180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a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a </a:t>
            </a:r>
            <a:r>
              <a:rPr lang="nb-NO" dirty="0" err="1"/>
              <a:t>subtitle</a:t>
            </a:r>
            <a:endParaRPr lang="nb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8E66B-74B6-784E-B8CA-AD6460114E25}" type="datetimeFigureOut">
              <a:rPr lang="nb-NO" smtClean="0"/>
              <a:t>29.08.2019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22E46-840E-4146-AAAD-868F540A0F3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80749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8E66B-74B6-784E-B8CA-AD6460114E25}" type="datetimeFigureOut">
              <a:rPr lang="nb-NO" smtClean="0"/>
              <a:t>29.08.2019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22E46-840E-4146-AAAD-868F540A0F3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82209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8E66B-74B6-784E-B8CA-AD6460114E25}" type="datetimeFigureOut">
              <a:rPr lang="nb-NO" smtClean="0"/>
              <a:t>29.08.2019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22E46-840E-4146-AAAD-868F540A0F3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46005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a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8E66B-74B6-784E-B8CA-AD6460114E25}" type="datetimeFigureOut">
              <a:rPr lang="nb-NO" smtClean="0"/>
              <a:t>29.08.2019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22E46-840E-4146-AAAD-868F540A0F3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16248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8E66B-74B6-784E-B8CA-AD6460114E25}" type="datetimeFigureOut">
              <a:rPr lang="nb-NO" smtClean="0"/>
              <a:t>29.08.2019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22E46-840E-4146-AAAD-868F540A0F3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42836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8E66B-74B6-784E-B8CA-AD6460114E25}" type="datetimeFigureOut">
              <a:rPr lang="nb-NO" smtClean="0"/>
              <a:t>29.08.2019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22E46-840E-4146-AAAD-868F540A0F3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1034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8E66B-74B6-784E-B8CA-AD6460114E25}" type="datetimeFigureOut">
              <a:rPr lang="nb-NO" smtClean="0"/>
              <a:t>29.08.2019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22E46-840E-4146-AAAD-868F540A0F3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97031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8E66B-74B6-784E-B8CA-AD6460114E25}" type="datetimeFigureOut">
              <a:rPr lang="nb-NO" smtClean="0"/>
              <a:t>29.08.2019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22E46-840E-4146-AAAD-868F540A0F3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94449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8E66B-74B6-784E-B8CA-AD6460114E25}" type="datetimeFigureOut">
              <a:rPr lang="nb-NO" smtClean="0"/>
              <a:t>29.08.2019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22E46-840E-4146-AAAD-868F540A0F3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696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8E66B-74B6-784E-B8CA-AD6460114E25}" type="datetimeFigureOut">
              <a:rPr lang="nb-NO" smtClean="0"/>
              <a:t>29.08.2019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22E46-840E-4146-AAAD-868F540A0F3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01911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8E66B-74B6-784E-B8CA-AD6460114E25}" type="datetimeFigureOut">
              <a:rPr lang="nb-NO" smtClean="0"/>
              <a:t>29.08.2019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22E46-840E-4146-AAAD-868F540A0F3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2085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a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8E66B-74B6-784E-B8CA-AD6460114E25}" type="datetimeFigureOut">
              <a:rPr lang="nb-NO" smtClean="0"/>
              <a:t>29.08.2019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E22E46-840E-4146-AAAD-868F540A0F31}" type="slidenum">
              <a:rPr lang="nb-NO" smtClean="0"/>
              <a:t>‹#›</a:t>
            </a:fld>
            <a:endParaRPr lang="nb-NO"/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432400"/>
            <a:ext cx="925200" cy="92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0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NSS </a:t>
            </a:r>
            <a:r>
              <a:rPr lang="nb-NO" dirty="0" err="1"/>
              <a:t>herring</a:t>
            </a:r>
            <a:r>
              <a:rPr lang="nb-NO" dirty="0"/>
              <a:t> - </a:t>
            </a:r>
            <a:br>
              <a:rPr lang="nb-NO" dirty="0"/>
            </a:br>
            <a:r>
              <a:rPr lang="nb-NO" dirty="0"/>
              <a:t>First XSAM </a:t>
            </a:r>
            <a:r>
              <a:rPr lang="nb-NO" dirty="0" err="1"/>
              <a:t>assessment</a:t>
            </a:r>
            <a:r>
              <a:rPr lang="nb-NO" dirty="0"/>
              <a:t> 2019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/>
              <a:t>Sindre Vatnehol et al.</a:t>
            </a:r>
          </a:p>
        </p:txBody>
      </p:sp>
    </p:spTree>
    <p:extLst>
      <p:ext uri="{BB962C8B-B14F-4D97-AF65-F5344CB8AC3E}">
        <p14:creationId xmlns:p14="http://schemas.microsoft.com/office/powerpoint/2010/main" val="1521370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F3E2-B8A4-444E-B0DA-FC1771E97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04305"/>
          </a:xfrm>
        </p:spPr>
        <p:txBody>
          <a:bodyPr>
            <a:normAutofit fontScale="90000"/>
          </a:bodyPr>
          <a:lstStyle/>
          <a:p>
            <a:r>
              <a:rPr lang="nb-NO" dirty="0"/>
              <a:t>Data signals – Fleet 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291EE-2128-4BA2-847D-0A762BE95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405" y="730250"/>
            <a:ext cx="5012645" cy="5034345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44C155A-6B81-4911-8563-FC958F00E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22021" y="698420"/>
            <a:ext cx="6458426" cy="4351338"/>
          </a:xfrm>
        </p:spPr>
      </p:pic>
    </p:spTree>
    <p:extLst>
      <p:ext uri="{BB962C8B-B14F-4D97-AF65-F5344CB8AC3E}">
        <p14:creationId xmlns:p14="http://schemas.microsoft.com/office/powerpoint/2010/main" val="3283983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BD47E-432B-4F95-BA12-FE4E644A3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Model </a:t>
            </a:r>
            <a:r>
              <a:rPr lang="nb-NO" dirty="0" err="1"/>
              <a:t>setup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C8A31-E3D5-4DB1-AD84-F6C8D9229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62500" lnSpcReduction="20000"/>
          </a:bodyPr>
          <a:lstStyle/>
          <a:p>
            <a:r>
              <a:rPr lang="nb-NO" dirty="0"/>
              <a:t>Data: Catch at age, Fleet 1 (3-12+), Fleet 4 (2), Fleet 5 (3-12+)</a:t>
            </a:r>
          </a:p>
          <a:p>
            <a:r>
              <a:rPr lang="nb-NO" dirty="0"/>
              <a:t>Age range: 2-12+</a:t>
            </a:r>
          </a:p>
          <a:p>
            <a:r>
              <a:rPr lang="nb-NO" dirty="0" err="1"/>
              <a:t>Years</a:t>
            </a:r>
            <a:r>
              <a:rPr lang="nb-NO"/>
              <a:t>: 1988-</a:t>
            </a:r>
            <a:r>
              <a:rPr lang="nb-NO" b="1"/>
              <a:t>2019</a:t>
            </a:r>
            <a:endParaRPr lang="nb-NO" b="1" dirty="0"/>
          </a:p>
          <a:p>
            <a:r>
              <a:rPr lang="nb-NO" dirty="0"/>
              <a:t>Separable </a:t>
            </a:r>
            <a:r>
              <a:rPr lang="nb-NO" dirty="0" err="1"/>
              <a:t>model</a:t>
            </a:r>
            <a:r>
              <a:rPr lang="nb-NO" dirty="0"/>
              <a:t> for F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noise</a:t>
            </a:r>
            <a:r>
              <a:rPr lang="nb-NO" dirty="0"/>
              <a:t>, </a:t>
            </a:r>
            <a:r>
              <a:rPr lang="nb-NO" dirty="0" err="1"/>
              <a:t>selection</a:t>
            </a:r>
            <a:r>
              <a:rPr lang="nb-NO" dirty="0"/>
              <a:t> </a:t>
            </a:r>
            <a:r>
              <a:rPr lang="nb-NO" dirty="0" err="1"/>
              <a:t>pattern</a:t>
            </a:r>
            <a:r>
              <a:rPr lang="nb-NO" dirty="0"/>
              <a:t> and </a:t>
            </a:r>
            <a:r>
              <a:rPr lang="nb-NO" dirty="0" err="1"/>
              <a:t>effort</a:t>
            </a:r>
            <a:r>
              <a:rPr lang="nb-NO" dirty="0"/>
              <a:t> </a:t>
            </a:r>
            <a:r>
              <a:rPr lang="nb-NO" dirty="0" err="1"/>
              <a:t>changes</a:t>
            </a:r>
            <a:r>
              <a:rPr lang="nb-NO" dirty="0"/>
              <a:t> </a:t>
            </a:r>
            <a:r>
              <a:rPr lang="nb-NO" dirty="0" err="1"/>
              <a:t>according</a:t>
            </a:r>
            <a:r>
              <a:rPr lang="nb-NO" dirty="0"/>
              <a:t> to AR(1)</a:t>
            </a:r>
          </a:p>
          <a:p>
            <a:r>
              <a:rPr lang="nb-NO" dirty="0" err="1"/>
              <a:t>Catchabilities</a:t>
            </a:r>
            <a:r>
              <a:rPr lang="nb-NO" dirty="0"/>
              <a:t>:</a:t>
            </a:r>
          </a:p>
          <a:p>
            <a:pPr lvl="1"/>
            <a:r>
              <a:rPr lang="nb-NO" dirty="0"/>
              <a:t>Fleet 1: q-</a:t>
            </a:r>
            <a:r>
              <a:rPr lang="nb-NO" dirty="0" err="1"/>
              <a:t>plateau</a:t>
            </a:r>
            <a:r>
              <a:rPr lang="nb-NO" dirty="0"/>
              <a:t> 8-12</a:t>
            </a:r>
          </a:p>
          <a:p>
            <a:pPr lvl="1"/>
            <a:r>
              <a:rPr lang="nb-NO" dirty="0"/>
              <a:t>Fleet 4: </a:t>
            </a:r>
            <a:r>
              <a:rPr lang="nb-NO" dirty="0" err="1"/>
              <a:t>only</a:t>
            </a:r>
            <a:r>
              <a:rPr lang="nb-NO" dirty="0"/>
              <a:t> age 2</a:t>
            </a:r>
          </a:p>
          <a:p>
            <a:pPr lvl="1"/>
            <a:r>
              <a:rPr lang="nb-NO" dirty="0"/>
              <a:t>Fleet 5: q-</a:t>
            </a:r>
            <a:r>
              <a:rPr lang="nb-NO" dirty="0" err="1"/>
              <a:t>plateau</a:t>
            </a:r>
            <a:r>
              <a:rPr lang="nb-NO" dirty="0"/>
              <a:t> 11-12</a:t>
            </a:r>
          </a:p>
          <a:p>
            <a:r>
              <a:rPr lang="nb-NO" dirty="0" err="1"/>
              <a:t>Use</a:t>
            </a:r>
            <a:r>
              <a:rPr lang="nb-NO" dirty="0"/>
              <a:t> of </a:t>
            </a:r>
            <a:r>
              <a:rPr lang="nb-NO" dirty="0" err="1"/>
              <a:t>catch</a:t>
            </a:r>
            <a:r>
              <a:rPr lang="nb-NO" dirty="0"/>
              <a:t> </a:t>
            </a:r>
            <a:r>
              <a:rPr lang="nb-NO" dirty="0" err="1"/>
              <a:t>prediction</a:t>
            </a:r>
            <a:r>
              <a:rPr lang="nb-NO" dirty="0"/>
              <a:t> as data input in </a:t>
            </a:r>
            <a:r>
              <a:rPr lang="nb-NO" dirty="0" err="1"/>
              <a:t>assessment</a:t>
            </a:r>
            <a:r>
              <a:rPr lang="nb-NO" dirty="0"/>
              <a:t> </a:t>
            </a:r>
            <a:r>
              <a:rPr lang="nb-NO" dirty="0" err="1"/>
              <a:t>year</a:t>
            </a:r>
            <a:r>
              <a:rPr lang="nb-NO" dirty="0"/>
              <a:t>: </a:t>
            </a:r>
            <a:r>
              <a:rPr lang="nb-NO" dirty="0" err="1"/>
              <a:t>Changed</a:t>
            </a:r>
            <a:r>
              <a:rPr lang="nb-NO" dirty="0"/>
              <a:t> in 2017. Not used: </a:t>
            </a:r>
            <a:r>
              <a:rPr lang="nb-NO" dirty="0" err="1"/>
              <a:t>Does</a:t>
            </a:r>
            <a:r>
              <a:rPr lang="nb-NO" dirty="0"/>
              <a:t> not </a:t>
            </a:r>
            <a:r>
              <a:rPr lang="nb-NO" dirty="0" err="1"/>
              <a:t>affect</a:t>
            </a:r>
            <a:r>
              <a:rPr lang="nb-NO" dirty="0"/>
              <a:t> </a:t>
            </a:r>
            <a:r>
              <a:rPr lang="nb-NO" dirty="0" err="1"/>
              <a:t>assessment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was</a:t>
            </a:r>
            <a:r>
              <a:rPr lang="nb-NO" dirty="0"/>
              <a:t> </a:t>
            </a:r>
            <a:r>
              <a:rPr lang="nb-NO" dirty="0" err="1"/>
              <a:t>found</a:t>
            </a:r>
            <a:r>
              <a:rPr lang="nb-NO" dirty="0"/>
              <a:t> to </a:t>
            </a:r>
            <a:r>
              <a:rPr lang="nb-NO" dirty="0" err="1"/>
              <a:t>effect</a:t>
            </a:r>
            <a:r>
              <a:rPr lang="nb-NO" dirty="0"/>
              <a:t> </a:t>
            </a:r>
            <a:r>
              <a:rPr lang="nb-NO" dirty="0" err="1"/>
              <a:t>prediction</a:t>
            </a:r>
            <a:r>
              <a:rPr lang="nb-NO" dirty="0"/>
              <a:t> of </a:t>
            </a:r>
            <a:r>
              <a:rPr lang="nb-NO" dirty="0" err="1"/>
              <a:t>selectivity</a:t>
            </a:r>
            <a:r>
              <a:rPr lang="nb-NO" dirty="0"/>
              <a:t>, and </a:t>
            </a:r>
            <a:r>
              <a:rPr lang="nb-NO" dirty="0" err="1"/>
              <a:t>thus</a:t>
            </a:r>
            <a:r>
              <a:rPr lang="nb-NO" dirty="0"/>
              <a:t> </a:t>
            </a:r>
            <a:r>
              <a:rPr lang="nb-NO" dirty="0" err="1"/>
              <a:t>forecast</a:t>
            </a:r>
            <a:r>
              <a:rPr lang="nb-NO" dirty="0"/>
              <a:t>, in an </a:t>
            </a:r>
            <a:r>
              <a:rPr lang="nb-NO" dirty="0" err="1"/>
              <a:t>unexpected</a:t>
            </a:r>
            <a:r>
              <a:rPr lang="nb-NO" dirty="0"/>
              <a:t> </a:t>
            </a:r>
            <a:r>
              <a:rPr lang="nb-NO" dirty="0" err="1"/>
              <a:t>way</a:t>
            </a:r>
            <a:r>
              <a:rPr lang="nb-NO" dirty="0"/>
              <a:t>. The </a:t>
            </a:r>
            <a:r>
              <a:rPr lang="nb-NO" dirty="0" err="1"/>
              <a:t>reason</a:t>
            </a:r>
            <a:r>
              <a:rPr lang="nb-NO" dirty="0"/>
              <a:t> is </a:t>
            </a:r>
            <a:r>
              <a:rPr lang="nb-NO" dirty="0" err="1"/>
              <a:t>identified</a:t>
            </a:r>
            <a:r>
              <a:rPr lang="nb-NO" dirty="0"/>
              <a:t> and </a:t>
            </a:r>
            <a:r>
              <a:rPr lang="nb-NO" dirty="0" err="1"/>
              <a:t>was</a:t>
            </a:r>
            <a:r>
              <a:rPr lang="nb-NO" dirty="0"/>
              <a:t> </a:t>
            </a:r>
            <a:r>
              <a:rPr lang="nb-NO" dirty="0" err="1"/>
              <a:t>caused</a:t>
            </a:r>
            <a:r>
              <a:rPr lang="nb-NO" dirty="0"/>
              <a:t> by </a:t>
            </a:r>
            <a:r>
              <a:rPr lang="nb-NO" dirty="0" err="1"/>
              <a:t>too</a:t>
            </a:r>
            <a:r>
              <a:rPr lang="nb-NO" dirty="0"/>
              <a:t> </a:t>
            </a:r>
            <a:r>
              <a:rPr lang="nb-NO" dirty="0" err="1"/>
              <a:t>high</a:t>
            </a:r>
            <a:r>
              <a:rPr lang="nb-NO" dirty="0"/>
              <a:t> </a:t>
            </a:r>
            <a:r>
              <a:rPr lang="nb-NO" dirty="0" err="1"/>
              <a:t>variability</a:t>
            </a:r>
            <a:r>
              <a:rPr lang="nb-NO" dirty="0"/>
              <a:t> in </a:t>
            </a:r>
            <a:r>
              <a:rPr lang="nb-NO" dirty="0" err="1"/>
              <a:t>selectivity</a:t>
            </a:r>
            <a:r>
              <a:rPr lang="nb-NO" dirty="0"/>
              <a:t> for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oldest</a:t>
            </a:r>
            <a:r>
              <a:rPr lang="nb-NO" dirty="0"/>
              <a:t> ages.  </a:t>
            </a:r>
          </a:p>
          <a:p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estimated</a:t>
            </a:r>
            <a:r>
              <a:rPr lang="nb-NO" dirty="0"/>
              <a:t> </a:t>
            </a:r>
            <a:r>
              <a:rPr lang="nb-NO" dirty="0" err="1"/>
              <a:t>levels</a:t>
            </a:r>
            <a:r>
              <a:rPr lang="nb-NO" dirty="0"/>
              <a:t> of </a:t>
            </a:r>
            <a:r>
              <a:rPr lang="nb-NO" dirty="0" err="1"/>
              <a:t>precision</a:t>
            </a:r>
            <a:r>
              <a:rPr lang="nb-NO" dirty="0"/>
              <a:t>:</a:t>
            </a:r>
          </a:p>
          <a:p>
            <a:pPr lvl="1"/>
            <a:r>
              <a:rPr lang="nb-NO" dirty="0"/>
              <a:t>Catch at age: as </a:t>
            </a:r>
            <a:r>
              <a:rPr lang="nb-NO" dirty="0" err="1"/>
              <a:t>estimated</a:t>
            </a:r>
            <a:r>
              <a:rPr lang="nb-NO" dirty="0"/>
              <a:t> for Norwegian </a:t>
            </a:r>
            <a:r>
              <a:rPr lang="nb-NO" dirty="0" err="1"/>
              <a:t>catch</a:t>
            </a:r>
            <a:r>
              <a:rPr lang="nb-NO" dirty="0"/>
              <a:t> at age by ECA</a:t>
            </a:r>
          </a:p>
          <a:p>
            <a:pPr lvl="1"/>
            <a:r>
              <a:rPr lang="nb-NO" dirty="0" err="1"/>
              <a:t>Abundance</a:t>
            </a:r>
            <a:r>
              <a:rPr lang="nb-NO" dirty="0"/>
              <a:t> at age: as </a:t>
            </a:r>
            <a:r>
              <a:rPr lang="nb-NO" dirty="0" err="1"/>
              <a:t>estimated</a:t>
            </a:r>
            <a:r>
              <a:rPr lang="nb-NO" dirty="0"/>
              <a:t> by </a:t>
            </a:r>
            <a:r>
              <a:rPr lang="nb-NO" dirty="0" err="1"/>
              <a:t>StoX</a:t>
            </a:r>
            <a:endParaRPr lang="nb-NO" dirty="0"/>
          </a:p>
          <a:p>
            <a:pPr lvl="1"/>
            <a:r>
              <a:rPr lang="nb-NO" dirty="0" err="1"/>
              <a:t>Apply</a:t>
            </a:r>
            <a:r>
              <a:rPr lang="nb-NO" dirty="0"/>
              <a:t> </a:t>
            </a:r>
            <a:r>
              <a:rPr lang="nb-NO" dirty="0" err="1"/>
              <a:t>model</a:t>
            </a:r>
            <a:r>
              <a:rPr lang="nb-NO" dirty="0"/>
              <a:t> for </a:t>
            </a:r>
            <a:r>
              <a:rPr lang="nb-NO" dirty="0" err="1"/>
              <a:t>variances</a:t>
            </a:r>
            <a:r>
              <a:rPr lang="nb-NO" dirty="0"/>
              <a:t> to </a:t>
            </a:r>
            <a:r>
              <a:rPr lang="nb-NO" dirty="0" err="1"/>
              <a:t>reduce</a:t>
            </a:r>
            <a:r>
              <a:rPr lang="nb-NO" dirty="0"/>
              <a:t> </a:t>
            </a:r>
            <a:r>
              <a:rPr lang="nb-NO" dirty="0" err="1"/>
              <a:t>effect</a:t>
            </a:r>
            <a:r>
              <a:rPr lang="nb-NO" dirty="0"/>
              <a:t> of </a:t>
            </a:r>
            <a:r>
              <a:rPr lang="nb-NO" dirty="0" err="1"/>
              <a:t>imprecise</a:t>
            </a:r>
            <a:r>
              <a:rPr lang="nb-NO" dirty="0"/>
              <a:t> </a:t>
            </a:r>
            <a:r>
              <a:rPr lang="nb-NO" dirty="0" err="1"/>
              <a:t>estimates</a:t>
            </a:r>
            <a:r>
              <a:rPr lang="nb-NO" dirty="0"/>
              <a:t> of </a:t>
            </a:r>
            <a:r>
              <a:rPr lang="nb-NO" dirty="0" err="1"/>
              <a:t>variance</a:t>
            </a:r>
            <a:endParaRPr lang="nb-NO" dirty="0"/>
          </a:p>
          <a:p>
            <a:pPr lvl="1"/>
            <a:r>
              <a:rPr lang="nb-NO" dirty="0"/>
              <a:t>Set </a:t>
            </a:r>
            <a:r>
              <a:rPr lang="nb-NO" dirty="0" err="1"/>
              <a:t>precision</a:t>
            </a:r>
            <a:r>
              <a:rPr lang="nb-NO" dirty="0"/>
              <a:t> in XSAM </a:t>
            </a:r>
            <a:r>
              <a:rPr lang="nb-NO" dirty="0" err="1"/>
              <a:t>proportional</a:t>
            </a:r>
            <a:r>
              <a:rPr lang="nb-NO" dirty="0"/>
              <a:t> to </a:t>
            </a:r>
            <a:r>
              <a:rPr lang="nb-NO" dirty="0" err="1"/>
              <a:t>variances</a:t>
            </a:r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61187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A56E3-0ECB-40F9-A452-4E35E6671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5" y="180976"/>
            <a:ext cx="10515600" cy="368300"/>
          </a:xfrm>
        </p:spPr>
        <p:txBody>
          <a:bodyPr>
            <a:noAutofit/>
          </a:bodyPr>
          <a:lstStyle/>
          <a:p>
            <a:r>
              <a:rPr lang="nb-NO" sz="4000" dirty="0"/>
              <a:t>Model - parameters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CF28674-6930-4E84-A31C-4B3EE38D3E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939902"/>
              </p:ext>
            </p:extLst>
          </p:nvPr>
        </p:nvGraphicFramePr>
        <p:xfrm>
          <a:off x="5601518" y="717911"/>
          <a:ext cx="4171132" cy="61400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42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7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7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7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4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Parameter</a:t>
                      </a:r>
                      <a:endParaRPr lang="nb-NO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Estimate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Std. Error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cv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initlogN1</a:t>
                      </a:r>
                      <a:endParaRPr lang="nb-NO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7.072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0.173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0.024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initlogN2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6.606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0.212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0.032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initlogN3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9.577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0.079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0.008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initlogN4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4.792</a:t>
                      </a:r>
                      <a:endParaRPr lang="nb-NO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0.371</a:t>
                      </a:r>
                      <a:endParaRPr lang="nb-NO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0.077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initlogN5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3.474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0.508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0.146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initlogN6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3.132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0.557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0.178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initlogN7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4.079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0.455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0.112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initlogN8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3.28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0.653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0.199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initlogN9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2.989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0.716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0.239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initlogN10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3.479</a:t>
                      </a:r>
                      <a:endParaRPr lang="nb-NO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0.732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0.21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logqpar1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-9.544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0.199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0.021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logqpar2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-8.064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 dirty="0">
                          <a:effectLst/>
                        </a:rPr>
                        <a:t>0.14</a:t>
                      </a:r>
                      <a:endParaRPr lang="nb-NO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0.017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logqpar3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-7.507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 dirty="0">
                          <a:effectLst/>
                        </a:rPr>
                        <a:t>0.126</a:t>
                      </a:r>
                      <a:endParaRPr lang="nb-NO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0.017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logqpar4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-7.31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 dirty="0">
                          <a:effectLst/>
                        </a:rPr>
                        <a:t>0.127</a:t>
                      </a:r>
                      <a:endParaRPr lang="nb-NO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0.017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logqpar5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-7.134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0.14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0.02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logqpar6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-6.917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0.103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0.015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logqpar7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-14.46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 dirty="0">
                          <a:effectLst/>
                        </a:rPr>
                        <a:t>0.189</a:t>
                      </a:r>
                      <a:endParaRPr lang="nb-NO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0.013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logqpar8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-7.597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0.116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0.015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logqpar9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-7.127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0.104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0.015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logqpar10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-6.891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0.102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0.015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logqpar11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-6.768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0.106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0.016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logqpar12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-6.693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0.112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0.017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logqpar13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-6.509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0.119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0.018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logqpar14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-6.508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0.133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0.02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logqpar15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-6.439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0.15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0.023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logqpar16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-6.438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0.15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0.023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logs2_1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-5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1.486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0.297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logs2_2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-2.651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0.275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0.104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logs2_4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-2.108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 dirty="0">
                          <a:effectLst/>
                        </a:rPr>
                        <a:t>0.314</a:t>
                      </a:r>
                      <a:endParaRPr lang="nb-NO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0.149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logsR2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-0.09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 dirty="0">
                          <a:effectLst/>
                        </a:rPr>
                        <a:t>0.267</a:t>
                      </a:r>
                      <a:endParaRPr lang="nb-NO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2.973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loghvec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1.581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0.07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0.044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rec_loga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9.361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0.18</a:t>
                      </a:r>
                      <a:endParaRPr lang="nb-NO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0.019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aYpar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-0.535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0.32</a:t>
                      </a:r>
                      <a:endParaRPr lang="nb-NO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0.598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bY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0.803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0.115</a:t>
                      </a:r>
                      <a:endParaRPr lang="nb-NO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0.144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aUpar1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-1.245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0.176</a:t>
                      </a:r>
                      <a:endParaRPr lang="nb-NO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0.141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aUpar2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-0.615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 dirty="0">
                          <a:effectLst/>
                        </a:rPr>
                        <a:t>0.102</a:t>
                      </a:r>
                      <a:endParaRPr lang="nb-NO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0.165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aUpar3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-0.201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0.066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0.329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aUpar4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0.054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 dirty="0">
                          <a:effectLst/>
                        </a:rPr>
                        <a:t>0.057</a:t>
                      </a:r>
                      <a:endParaRPr lang="nb-NO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1.054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aUpar5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0.195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0.061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0.314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aUpar6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0.261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0.066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 dirty="0">
                          <a:effectLst/>
                        </a:rPr>
                        <a:t>0.251</a:t>
                      </a:r>
                      <a:endParaRPr lang="nb-NO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aUpar7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0.316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 dirty="0">
                          <a:effectLst/>
                        </a:rPr>
                        <a:t>0.072</a:t>
                      </a:r>
                      <a:endParaRPr lang="nb-NO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 dirty="0">
                          <a:effectLst/>
                        </a:rPr>
                        <a:t>0.228</a:t>
                      </a:r>
                      <a:endParaRPr lang="nb-NO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aUpar8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0.373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0.079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 dirty="0">
                          <a:effectLst/>
                        </a:rPr>
                        <a:t>0.211</a:t>
                      </a:r>
                      <a:endParaRPr lang="nb-NO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aUpar9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0.425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0.085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 dirty="0">
                          <a:effectLst/>
                        </a:rPr>
                        <a:t>0.2</a:t>
                      </a:r>
                      <a:endParaRPr lang="nb-NO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 dirty="0" err="1">
                          <a:effectLst/>
                        </a:rPr>
                        <a:t>bU</a:t>
                      </a:r>
                      <a:endParaRPr lang="nb-NO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>
                          <a:effectLst/>
                        </a:rPr>
                        <a:t>0.605</a:t>
                      </a:r>
                      <a:endParaRPr lang="nb-N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 dirty="0">
                          <a:effectLst/>
                        </a:rPr>
                        <a:t>0.055</a:t>
                      </a:r>
                      <a:endParaRPr lang="nb-NO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b-NO" sz="800" dirty="0">
                          <a:effectLst/>
                        </a:rPr>
                        <a:t>0.091</a:t>
                      </a:r>
                      <a:endParaRPr lang="nb-NO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28" marR="32528" marT="0" marB="0"/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B33159A-B69C-45CB-9E8F-E71E37EE5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822125"/>
              </p:ext>
            </p:extLst>
          </p:nvPr>
        </p:nvGraphicFramePr>
        <p:xfrm>
          <a:off x="1754188" y="717910"/>
          <a:ext cx="3579812" cy="61400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4953">
                  <a:extLst>
                    <a:ext uri="{9D8B030D-6E8A-4147-A177-3AD203B41FA5}">
                      <a16:colId xmlns:a16="http://schemas.microsoft.com/office/drawing/2014/main" val="188240436"/>
                    </a:ext>
                  </a:extLst>
                </a:gridCol>
                <a:gridCol w="894953">
                  <a:extLst>
                    <a:ext uri="{9D8B030D-6E8A-4147-A177-3AD203B41FA5}">
                      <a16:colId xmlns:a16="http://schemas.microsoft.com/office/drawing/2014/main" val="1893505156"/>
                    </a:ext>
                  </a:extLst>
                </a:gridCol>
                <a:gridCol w="894953">
                  <a:extLst>
                    <a:ext uri="{9D8B030D-6E8A-4147-A177-3AD203B41FA5}">
                      <a16:colId xmlns:a16="http://schemas.microsoft.com/office/drawing/2014/main" val="3888366615"/>
                    </a:ext>
                  </a:extLst>
                </a:gridCol>
                <a:gridCol w="894953">
                  <a:extLst>
                    <a:ext uri="{9D8B030D-6E8A-4147-A177-3AD203B41FA5}">
                      <a16:colId xmlns:a16="http://schemas.microsoft.com/office/drawing/2014/main" val="2810255029"/>
                    </a:ext>
                  </a:extLst>
                </a:gridCol>
              </a:tblGrid>
              <a:tr h="136446">
                <a:tc>
                  <a:txBody>
                    <a:bodyPr/>
                    <a:lstStyle/>
                    <a:p>
                      <a:pPr algn="l" fontAlgn="b"/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Estimate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Std. Error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cv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extLst>
                  <a:ext uri="{0D108BD9-81ED-4DB2-BD59-A6C34878D82A}">
                    <a16:rowId xmlns:a16="http://schemas.microsoft.com/office/drawing/2014/main" val="1105526541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initlogN1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7.075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0.17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0.024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extLst>
                  <a:ext uri="{0D108BD9-81ED-4DB2-BD59-A6C34878D82A}">
                    <a16:rowId xmlns:a16="http://schemas.microsoft.com/office/drawing/2014/main" val="2156651601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initlogN2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6.604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0.209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0.032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extLst>
                  <a:ext uri="{0D108BD9-81ED-4DB2-BD59-A6C34878D82A}">
                    <a16:rowId xmlns:a16="http://schemas.microsoft.com/office/drawing/2014/main" val="1193692312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initlogN3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9.584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0.076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0.008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extLst>
                  <a:ext uri="{0D108BD9-81ED-4DB2-BD59-A6C34878D82A}">
                    <a16:rowId xmlns:a16="http://schemas.microsoft.com/office/drawing/2014/main" val="3120390758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initlogN4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4.812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0.369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0.077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extLst>
                  <a:ext uri="{0D108BD9-81ED-4DB2-BD59-A6C34878D82A}">
                    <a16:rowId xmlns:a16="http://schemas.microsoft.com/office/drawing/2014/main" val="2072585866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initlogN5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3.487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0.506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0.145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extLst>
                  <a:ext uri="{0D108BD9-81ED-4DB2-BD59-A6C34878D82A}">
                    <a16:rowId xmlns:a16="http://schemas.microsoft.com/office/drawing/2014/main" val="1253958076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initlogN6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3.115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0.554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0.178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extLst>
                  <a:ext uri="{0D108BD9-81ED-4DB2-BD59-A6C34878D82A}">
                    <a16:rowId xmlns:a16="http://schemas.microsoft.com/office/drawing/2014/main" val="508607772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initlogN7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4.08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0.445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0.109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extLst>
                  <a:ext uri="{0D108BD9-81ED-4DB2-BD59-A6C34878D82A}">
                    <a16:rowId xmlns:a16="http://schemas.microsoft.com/office/drawing/2014/main" val="23483282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initlogN8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3.275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0.645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0.197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extLst>
                  <a:ext uri="{0D108BD9-81ED-4DB2-BD59-A6C34878D82A}">
                    <a16:rowId xmlns:a16="http://schemas.microsoft.com/office/drawing/2014/main" val="3055185630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initlogN9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3.054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0.693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0.227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extLst>
                  <a:ext uri="{0D108BD9-81ED-4DB2-BD59-A6C34878D82A}">
                    <a16:rowId xmlns:a16="http://schemas.microsoft.com/office/drawing/2014/main" val="3796048727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initlogN10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3.502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0.728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0.208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extLst>
                  <a:ext uri="{0D108BD9-81ED-4DB2-BD59-A6C34878D82A}">
                    <a16:rowId xmlns:a16="http://schemas.microsoft.com/office/drawing/2014/main" val="1115136450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logqpar1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-9.594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0.188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0.02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extLst>
                  <a:ext uri="{0D108BD9-81ED-4DB2-BD59-A6C34878D82A}">
                    <a16:rowId xmlns:a16="http://schemas.microsoft.com/office/drawing/2014/main" val="275885361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logqpar2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-8.102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0.138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0.017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extLst>
                  <a:ext uri="{0D108BD9-81ED-4DB2-BD59-A6C34878D82A}">
                    <a16:rowId xmlns:a16="http://schemas.microsoft.com/office/drawing/2014/main" val="524240939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logqpar3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-7.555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0.125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0.017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extLst>
                  <a:ext uri="{0D108BD9-81ED-4DB2-BD59-A6C34878D82A}">
                    <a16:rowId xmlns:a16="http://schemas.microsoft.com/office/drawing/2014/main" val="1820504564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logqpar4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-7.31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0.124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0.017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extLst>
                  <a:ext uri="{0D108BD9-81ED-4DB2-BD59-A6C34878D82A}">
                    <a16:rowId xmlns:a16="http://schemas.microsoft.com/office/drawing/2014/main" val="607718873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logqpar5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-7.165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0.138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0.019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extLst>
                  <a:ext uri="{0D108BD9-81ED-4DB2-BD59-A6C34878D82A}">
                    <a16:rowId xmlns:a16="http://schemas.microsoft.com/office/drawing/2014/main" val="3664236102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logqpar6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-6.925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0.099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0.014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extLst>
                  <a:ext uri="{0D108BD9-81ED-4DB2-BD59-A6C34878D82A}">
                    <a16:rowId xmlns:a16="http://schemas.microsoft.com/office/drawing/2014/main" val="4045367386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logqpar7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-14.304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0.177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0.012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extLst>
                  <a:ext uri="{0D108BD9-81ED-4DB2-BD59-A6C34878D82A}">
                    <a16:rowId xmlns:a16="http://schemas.microsoft.com/office/drawing/2014/main" val="706260760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logqpar8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-7.609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0.111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0.015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extLst>
                  <a:ext uri="{0D108BD9-81ED-4DB2-BD59-A6C34878D82A}">
                    <a16:rowId xmlns:a16="http://schemas.microsoft.com/office/drawing/2014/main" val="1100915070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logqpar9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-7.157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0.1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0.014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extLst>
                  <a:ext uri="{0D108BD9-81ED-4DB2-BD59-A6C34878D82A}">
                    <a16:rowId xmlns:a16="http://schemas.microsoft.com/office/drawing/2014/main" val="3995813308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logqpar10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-6.911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0.098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0.014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extLst>
                  <a:ext uri="{0D108BD9-81ED-4DB2-BD59-A6C34878D82A}">
                    <a16:rowId xmlns:a16="http://schemas.microsoft.com/office/drawing/2014/main" val="3044497274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logqpar11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-6.779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0.101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0.015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extLst>
                  <a:ext uri="{0D108BD9-81ED-4DB2-BD59-A6C34878D82A}">
                    <a16:rowId xmlns:a16="http://schemas.microsoft.com/office/drawing/2014/main" val="2181004607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logqpar12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-6.707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0.108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0.016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extLst>
                  <a:ext uri="{0D108BD9-81ED-4DB2-BD59-A6C34878D82A}">
                    <a16:rowId xmlns:a16="http://schemas.microsoft.com/office/drawing/2014/main" val="2153683696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logqpar13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-6.533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0.114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0.017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extLst>
                  <a:ext uri="{0D108BD9-81ED-4DB2-BD59-A6C34878D82A}">
                    <a16:rowId xmlns:a16="http://schemas.microsoft.com/office/drawing/2014/main" val="1593039238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logqpar14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-6.517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0.127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0.02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extLst>
                  <a:ext uri="{0D108BD9-81ED-4DB2-BD59-A6C34878D82A}">
                    <a16:rowId xmlns:a16="http://schemas.microsoft.com/office/drawing/2014/main" val="3115597755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logqpar15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-6.477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0.143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0.022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extLst>
                  <a:ext uri="{0D108BD9-81ED-4DB2-BD59-A6C34878D82A}">
                    <a16:rowId xmlns:a16="http://schemas.microsoft.com/office/drawing/2014/main" val="4003371266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logqpar16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-6.442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0.143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0.022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extLst>
                  <a:ext uri="{0D108BD9-81ED-4DB2-BD59-A6C34878D82A}">
                    <a16:rowId xmlns:a16="http://schemas.microsoft.com/office/drawing/2014/main" val="3940466592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logs2_1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-5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1.472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0.294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extLst>
                  <a:ext uri="{0D108BD9-81ED-4DB2-BD59-A6C34878D82A}">
                    <a16:rowId xmlns:a16="http://schemas.microsoft.com/office/drawing/2014/main" val="1648392266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logs2_2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-2.718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0.271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0.1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extLst>
                  <a:ext uri="{0D108BD9-81ED-4DB2-BD59-A6C34878D82A}">
                    <a16:rowId xmlns:a16="http://schemas.microsoft.com/office/drawing/2014/main" val="2678904959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logs2_4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-2.167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0.31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0.143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extLst>
                  <a:ext uri="{0D108BD9-81ED-4DB2-BD59-A6C34878D82A}">
                    <a16:rowId xmlns:a16="http://schemas.microsoft.com/office/drawing/2014/main" val="3230216116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logsR2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-0.146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0.261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1.793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extLst>
                  <a:ext uri="{0D108BD9-81ED-4DB2-BD59-A6C34878D82A}">
                    <a16:rowId xmlns:a16="http://schemas.microsoft.com/office/drawing/2014/main" val="255340532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loghvec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1.587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0.068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0.043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extLst>
                  <a:ext uri="{0D108BD9-81ED-4DB2-BD59-A6C34878D82A}">
                    <a16:rowId xmlns:a16="http://schemas.microsoft.com/office/drawing/2014/main" val="1883668834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rec_loga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9.344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0.173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0.018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extLst>
                  <a:ext uri="{0D108BD9-81ED-4DB2-BD59-A6C34878D82A}">
                    <a16:rowId xmlns:a16="http://schemas.microsoft.com/office/drawing/2014/main" val="2721976233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aYpar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-0.537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0.311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0.579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extLst>
                  <a:ext uri="{0D108BD9-81ED-4DB2-BD59-A6C34878D82A}">
                    <a16:rowId xmlns:a16="http://schemas.microsoft.com/office/drawing/2014/main" val="3406176980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bY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0.806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0.112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0.139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extLst>
                  <a:ext uri="{0D108BD9-81ED-4DB2-BD59-A6C34878D82A}">
                    <a16:rowId xmlns:a16="http://schemas.microsoft.com/office/drawing/2014/main" val="40548784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aUpar1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-1.241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0.172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0.139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extLst>
                  <a:ext uri="{0D108BD9-81ED-4DB2-BD59-A6C34878D82A}">
                    <a16:rowId xmlns:a16="http://schemas.microsoft.com/office/drawing/2014/main" val="2974137614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aUpar2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-0.621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0.1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0.161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extLst>
                  <a:ext uri="{0D108BD9-81ED-4DB2-BD59-A6C34878D82A}">
                    <a16:rowId xmlns:a16="http://schemas.microsoft.com/office/drawing/2014/main" val="303821651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aUpar3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-0.215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0.064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0.296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extLst>
                  <a:ext uri="{0D108BD9-81ED-4DB2-BD59-A6C34878D82A}">
                    <a16:rowId xmlns:a16="http://schemas.microsoft.com/office/drawing/2014/main" val="562267972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aUpar4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0.046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0.054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1.167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extLst>
                  <a:ext uri="{0D108BD9-81ED-4DB2-BD59-A6C34878D82A}">
                    <a16:rowId xmlns:a16="http://schemas.microsoft.com/office/drawing/2014/main" val="984556648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aUpar5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0.201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0.059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0.292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extLst>
                  <a:ext uri="{0D108BD9-81ED-4DB2-BD59-A6C34878D82A}">
                    <a16:rowId xmlns:a16="http://schemas.microsoft.com/office/drawing/2014/main" val="3765684040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aUpar6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0.265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0.063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0.238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extLst>
                  <a:ext uri="{0D108BD9-81ED-4DB2-BD59-A6C34878D82A}">
                    <a16:rowId xmlns:a16="http://schemas.microsoft.com/office/drawing/2014/main" val="3303883246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aUpar7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0.324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0.07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0.215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extLst>
                  <a:ext uri="{0D108BD9-81ED-4DB2-BD59-A6C34878D82A}">
                    <a16:rowId xmlns:a16="http://schemas.microsoft.com/office/drawing/2014/main" val="1456832986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aUpar8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0.364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0.076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0.208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extLst>
                  <a:ext uri="{0D108BD9-81ED-4DB2-BD59-A6C34878D82A}">
                    <a16:rowId xmlns:a16="http://schemas.microsoft.com/office/drawing/2014/main" val="1116975443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aUpar9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0.431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0.082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0.192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extLst>
                  <a:ext uri="{0D108BD9-81ED-4DB2-BD59-A6C34878D82A}">
                    <a16:rowId xmlns:a16="http://schemas.microsoft.com/office/drawing/2014/main" val="2504369626"/>
                  </a:ext>
                </a:extLst>
              </a:tr>
              <a:tr h="136446"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bU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0.602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>
                          <a:effectLst/>
                        </a:rPr>
                        <a:t>0.054</a:t>
                      </a:r>
                      <a:endParaRPr lang="nb-N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800" u="none" strike="noStrike" dirty="0">
                          <a:effectLst/>
                        </a:rPr>
                        <a:t>0.09</a:t>
                      </a:r>
                      <a:endParaRPr lang="nb-N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5" marR="4835" marT="4835" marB="0" anchor="b"/>
                </a:tc>
                <a:extLst>
                  <a:ext uri="{0D108BD9-81ED-4DB2-BD59-A6C34878D82A}">
                    <a16:rowId xmlns:a16="http://schemas.microsoft.com/office/drawing/2014/main" val="30531683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4760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F731B-DBF0-4B05-BF6C-858425DD0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75"/>
            <a:ext cx="10515600" cy="714375"/>
          </a:xfrm>
        </p:spPr>
        <p:txBody>
          <a:bodyPr/>
          <a:lstStyle/>
          <a:p>
            <a:r>
              <a:rPr lang="nb-NO" dirty="0"/>
              <a:t>Model </a:t>
            </a:r>
            <a:r>
              <a:rPr lang="nb-NO" dirty="0" err="1"/>
              <a:t>fit</a:t>
            </a:r>
            <a:r>
              <a:rPr lang="nb-NO" dirty="0"/>
              <a:t> - </a:t>
            </a:r>
            <a:r>
              <a:rPr lang="nb-NO" dirty="0" err="1"/>
              <a:t>correlations</a:t>
            </a:r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2A728A-02BA-4403-ACAB-E99A2B2B7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775" y="947737"/>
            <a:ext cx="6153150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110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8462E-7452-436F-A9E7-972DD28D8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75"/>
            <a:ext cx="10515600" cy="612775"/>
          </a:xfrm>
        </p:spPr>
        <p:txBody>
          <a:bodyPr>
            <a:normAutofit fontScale="90000"/>
          </a:bodyPr>
          <a:lstStyle/>
          <a:p>
            <a:r>
              <a:rPr lang="nb-NO" dirty="0"/>
              <a:t>Model </a:t>
            </a:r>
            <a:r>
              <a:rPr lang="nb-NO" dirty="0" err="1"/>
              <a:t>fit</a:t>
            </a:r>
            <a:r>
              <a:rPr lang="nb-NO" dirty="0"/>
              <a:t> – Data </a:t>
            </a:r>
            <a:r>
              <a:rPr lang="nb-NO" dirty="0" err="1"/>
              <a:t>weights</a:t>
            </a:r>
            <a:endParaRPr lang="nb-NO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B445AC-1360-42F0-8C83-9429FFFC48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3006" y="653842"/>
            <a:ext cx="2983412" cy="2983412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B307AF-C169-4A6F-B527-0BE255210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336" y="653842"/>
            <a:ext cx="2983412" cy="29834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69B127-C731-44C6-8580-98824D77F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006" y="3755921"/>
            <a:ext cx="2983412" cy="29834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351FF8-64A8-4262-84DA-840BDFB4DC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7464" y="3755921"/>
            <a:ext cx="2983412" cy="298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27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A449F-C21A-4889-B955-DDA88EDB6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Model </a:t>
            </a:r>
            <a:r>
              <a:rPr lang="nb-NO" dirty="0" err="1"/>
              <a:t>fit</a:t>
            </a:r>
            <a:r>
              <a:rPr lang="nb-NO" dirty="0"/>
              <a:t> - </a:t>
            </a:r>
            <a:r>
              <a:rPr lang="nb-NO" dirty="0" err="1"/>
              <a:t>residuals</a:t>
            </a:r>
            <a:endParaRPr lang="nb-N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2E536F-9314-4419-9888-F4BD52FAE3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Residuals type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type m:val="lin"/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nb-NO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nb-NO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𝑜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nb-NO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nb-NO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nb-N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. These are serially correlated but informative (</a:t>
                </a:r>
                <a:r>
                  <a:rPr lang="en-US" dirty="0" err="1"/>
                  <a:t>cf</a:t>
                </a:r>
                <a:r>
                  <a:rPr lang="en-US" dirty="0"/>
                  <a:t> Harvey 1990, p 258) as they reflect the unexplained part of the model.</a:t>
                </a:r>
                <a:endParaRPr lang="nb-NO" dirty="0"/>
              </a:p>
              <a:p>
                <a:r>
                  <a:rPr lang="en-US" dirty="0"/>
                  <a:t>Residuals type 2: One sample residuals: A sample of predicted values from conditional distribution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𝑈</m:t>
                    </m:r>
                    <m:r>
                      <a:rPr lang="en-US" i="1">
                        <a:latin typeface="Cambria Math"/>
                      </a:rPr>
                      <m:t>|</m:t>
                    </m:r>
                    <m:r>
                      <a:rPr lang="en-US" i="1">
                        <a:latin typeface="Cambria Math"/>
                      </a:rPr>
                      <m:t>𝑌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𝑦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a sample from the simultaneous distribution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𝑈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can be evaluated according to the assumptions (Nielsen et al. 2017).</a:t>
                </a:r>
                <a:endParaRPr lang="nb-NO" dirty="0"/>
              </a:p>
              <a:p>
                <a:r>
                  <a:rPr lang="en-US" dirty="0"/>
                  <a:t>Residuals type 3: One step ahead prediction errors. Serially uncorrelated (</a:t>
                </a:r>
                <a:r>
                  <a:rPr lang="en-US" dirty="0" err="1"/>
                  <a:t>cf</a:t>
                </a:r>
                <a:r>
                  <a:rPr lang="en-US" dirty="0"/>
                  <a:t> Harvey 1990, Nielsen et al. 2017). Not extracted.</a:t>
                </a:r>
                <a:endParaRPr lang="nb-NO" dirty="0"/>
              </a:p>
              <a:p>
                <a:endParaRPr lang="nb-NO" dirty="0"/>
              </a:p>
              <a:p>
                <a:endParaRPr lang="nb-NO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2E536F-9314-4419-9888-F4BD52FAE3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261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5380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7B1D-CC18-4671-9535-908D9100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5"/>
            <a:ext cx="10515600" cy="536575"/>
          </a:xfrm>
        </p:spPr>
        <p:txBody>
          <a:bodyPr>
            <a:normAutofit fontScale="90000"/>
          </a:bodyPr>
          <a:lstStyle/>
          <a:p>
            <a:r>
              <a:rPr lang="nb-NO" dirty="0"/>
              <a:t>Model </a:t>
            </a:r>
            <a:r>
              <a:rPr lang="nb-NO" dirty="0" err="1"/>
              <a:t>fit</a:t>
            </a:r>
            <a:r>
              <a:rPr lang="nb-NO" dirty="0"/>
              <a:t> – residual (</a:t>
            </a:r>
            <a:r>
              <a:rPr lang="nb-NO" dirty="0" err="1"/>
              <a:t>catch</a:t>
            </a:r>
            <a:r>
              <a:rPr lang="nb-NO" dirty="0"/>
              <a:t> and </a:t>
            </a:r>
            <a:r>
              <a:rPr lang="nb-NO" dirty="0" err="1"/>
              <a:t>fleet</a:t>
            </a:r>
            <a:r>
              <a:rPr lang="nb-NO" dirty="0"/>
              <a:t> 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1AA8F1-A117-49EF-9B03-93A4D08F0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050" y="565150"/>
            <a:ext cx="3155950" cy="3155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4D2F04-DE69-438B-BC22-527B4EFE7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050" y="3609975"/>
            <a:ext cx="3257550" cy="3257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D306C6-3D25-42D8-851B-5559F84B8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0349" y="552449"/>
            <a:ext cx="3057525" cy="3057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18498E-FB3D-4523-82A9-EDAA29A29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0349" y="3609975"/>
            <a:ext cx="3184526" cy="318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52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683FD45-6252-4D40-B4C5-B2517FE5C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2" y="606424"/>
            <a:ext cx="2933701" cy="29337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A208F8-9EDA-42D6-8A8D-9FAC8AFBF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927" y="3263900"/>
            <a:ext cx="3190873" cy="31908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EA7B1D-CC18-4671-9535-908D9100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5"/>
            <a:ext cx="10515600" cy="536575"/>
          </a:xfrm>
        </p:spPr>
        <p:txBody>
          <a:bodyPr>
            <a:normAutofit fontScale="90000"/>
          </a:bodyPr>
          <a:lstStyle/>
          <a:p>
            <a:r>
              <a:rPr lang="nb-NO" dirty="0"/>
              <a:t>Model </a:t>
            </a:r>
            <a:r>
              <a:rPr lang="nb-NO" dirty="0" err="1"/>
              <a:t>fit</a:t>
            </a:r>
            <a:r>
              <a:rPr lang="nb-NO" dirty="0"/>
              <a:t> – residual (</a:t>
            </a:r>
            <a:r>
              <a:rPr lang="nb-NO" dirty="0" err="1"/>
              <a:t>fleet</a:t>
            </a:r>
            <a:r>
              <a:rPr lang="nb-NO" dirty="0"/>
              <a:t> 4 and 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0F7E80-D71C-4E83-BE36-E72327ED8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301" y="606425"/>
            <a:ext cx="2933700" cy="2933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D9C459-CF78-4B22-8C97-69B4B99B27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900" y="3263900"/>
            <a:ext cx="3086101" cy="308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68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7B1D-CC18-4671-9535-908D9100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5"/>
            <a:ext cx="10515600" cy="536575"/>
          </a:xfrm>
        </p:spPr>
        <p:txBody>
          <a:bodyPr>
            <a:normAutofit fontScale="90000"/>
          </a:bodyPr>
          <a:lstStyle/>
          <a:p>
            <a:r>
              <a:rPr lang="nb-NO" dirty="0"/>
              <a:t>Model </a:t>
            </a:r>
            <a:r>
              <a:rPr lang="nb-NO" dirty="0" err="1"/>
              <a:t>fit</a:t>
            </a:r>
            <a:r>
              <a:rPr lang="nb-NO" dirty="0"/>
              <a:t> – </a:t>
            </a:r>
            <a:r>
              <a:rPr lang="nb-NO" dirty="0" err="1"/>
              <a:t>QQplot</a:t>
            </a:r>
            <a:r>
              <a:rPr lang="nb-NO" dirty="0"/>
              <a:t> (Catch and </a:t>
            </a:r>
            <a:r>
              <a:rPr lang="nb-NO" dirty="0" err="1"/>
              <a:t>fleet</a:t>
            </a:r>
            <a:r>
              <a:rPr lang="nb-NO" dirty="0"/>
              <a:t> 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187E2C-A27A-4DD4-8FA3-ACA7017D2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628" y="660400"/>
            <a:ext cx="6790744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9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7B1D-CC18-4671-9535-908D9100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5"/>
            <a:ext cx="10515600" cy="536575"/>
          </a:xfrm>
        </p:spPr>
        <p:txBody>
          <a:bodyPr>
            <a:normAutofit fontScale="90000"/>
          </a:bodyPr>
          <a:lstStyle/>
          <a:p>
            <a:r>
              <a:rPr lang="nb-NO" dirty="0"/>
              <a:t>Model </a:t>
            </a:r>
            <a:r>
              <a:rPr lang="nb-NO" dirty="0" err="1"/>
              <a:t>fit</a:t>
            </a:r>
            <a:r>
              <a:rPr lang="nb-NO" dirty="0"/>
              <a:t> – </a:t>
            </a:r>
            <a:r>
              <a:rPr lang="nb-NO" dirty="0" err="1"/>
              <a:t>QQplot</a:t>
            </a:r>
            <a:r>
              <a:rPr lang="nb-NO" dirty="0"/>
              <a:t> </a:t>
            </a:r>
            <a:r>
              <a:rPr lang="nb-NO"/>
              <a:t>(Fleet 4 and 5)</a:t>
            </a:r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8A4035-CEE0-44D3-AE85-40A316167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090" y="584200"/>
            <a:ext cx="6935820" cy="627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923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D0804-D6AC-42AC-996E-8EE5B686D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Data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F6028-D3B9-4C53-9AE1-8AFE52035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Same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updatet</a:t>
            </a:r>
            <a:r>
              <a:rPr lang="nb-NO" dirty="0"/>
              <a:t> input data as </a:t>
            </a:r>
            <a:r>
              <a:rPr lang="nb-NO" dirty="0" err="1"/>
              <a:t>the</a:t>
            </a:r>
            <a:r>
              <a:rPr lang="nb-NO" dirty="0"/>
              <a:t> final </a:t>
            </a:r>
            <a:r>
              <a:rPr lang="nb-NO" dirty="0" err="1"/>
              <a:t>assessment</a:t>
            </a:r>
            <a:r>
              <a:rPr lang="nb-NO" dirty="0"/>
              <a:t> in 2018: </a:t>
            </a:r>
          </a:p>
          <a:p>
            <a:pPr lvl="1"/>
            <a:r>
              <a:rPr lang="nb-NO" dirty="0"/>
              <a:t>Catch at age </a:t>
            </a:r>
          </a:p>
          <a:p>
            <a:pPr lvl="1"/>
            <a:r>
              <a:rPr lang="nb-NO" dirty="0"/>
              <a:t>Fleet 1: acoustic </a:t>
            </a:r>
            <a:r>
              <a:rPr lang="en-US" dirty="0"/>
              <a:t>surveys on the spawning grounds in February-March.</a:t>
            </a:r>
          </a:p>
          <a:p>
            <a:pPr lvl="1"/>
            <a:r>
              <a:rPr lang="nb-NO" dirty="0"/>
              <a:t>Fleet 4: </a:t>
            </a:r>
            <a:r>
              <a:rPr lang="nb-NO" dirty="0" err="1"/>
              <a:t>immature</a:t>
            </a:r>
            <a:r>
              <a:rPr lang="nb-NO" dirty="0"/>
              <a:t> </a:t>
            </a:r>
            <a:r>
              <a:rPr lang="en-US" dirty="0"/>
              <a:t>herring in the Barents Sea in May/June from IESNS.</a:t>
            </a:r>
            <a:endParaRPr lang="nb-NO" dirty="0"/>
          </a:p>
          <a:p>
            <a:pPr lvl="1"/>
            <a:r>
              <a:rPr lang="nb-NO" dirty="0"/>
              <a:t>Fleet 5: </a:t>
            </a:r>
            <a:r>
              <a:rPr lang="nb-NO" dirty="0" err="1"/>
              <a:t>international</a:t>
            </a:r>
            <a:r>
              <a:rPr lang="nb-NO" dirty="0"/>
              <a:t> acoustic survey </a:t>
            </a:r>
            <a:r>
              <a:rPr lang="en-US" dirty="0"/>
              <a:t>on the feeding areas in the Norwegian Sea in May (IESNS).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Updated covariance matrix for Fleet data.</a:t>
            </a:r>
          </a:p>
          <a:p>
            <a:pPr lvl="2"/>
            <a:r>
              <a:rPr lang="en-US" dirty="0"/>
              <a:t>Due to an upgrade in the bootstrap in </a:t>
            </a:r>
            <a:r>
              <a:rPr lang="en-US" dirty="0" err="1"/>
              <a:t>StoX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43326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1587E-5A69-4758-BF0F-CD1BC6A90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83"/>
            <a:ext cx="10515600" cy="418646"/>
          </a:xfrm>
        </p:spPr>
        <p:txBody>
          <a:bodyPr>
            <a:normAutofit fontScale="90000"/>
          </a:bodyPr>
          <a:lstStyle/>
          <a:p>
            <a:r>
              <a:rPr lang="nb-NO" dirty="0"/>
              <a:t>Model </a:t>
            </a:r>
            <a:r>
              <a:rPr lang="nb-NO" dirty="0" err="1"/>
              <a:t>fit</a:t>
            </a:r>
            <a:r>
              <a:rPr lang="nb-NO" dirty="0"/>
              <a:t> – </a:t>
            </a:r>
            <a:r>
              <a:rPr lang="nb-NO" dirty="0" err="1"/>
              <a:t>likelihood</a:t>
            </a:r>
            <a:r>
              <a:rPr lang="nb-NO" dirty="0"/>
              <a:t> </a:t>
            </a:r>
            <a:r>
              <a:rPr lang="nb-NO" dirty="0" err="1"/>
              <a:t>profiles</a:t>
            </a:r>
            <a:endParaRPr lang="nb-NO" dirty="0"/>
          </a:p>
        </p:txBody>
      </p:sp>
      <p:pic>
        <p:nvPicPr>
          <p:cNvPr id="5" name="Content Placeholder 13">
            <a:extLst>
              <a:ext uri="{FF2B5EF4-FFF2-40B4-BE49-F238E27FC236}">
                <a16:creationId xmlns:a16="http://schemas.microsoft.com/office/drawing/2014/main" id="{3527787E-1403-4B7C-9527-399B06ECE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9777" y="564029"/>
            <a:ext cx="6472445" cy="627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45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C0204-8413-48E1-ABA4-F566AF4FA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87375"/>
          </a:xfrm>
        </p:spPr>
        <p:txBody>
          <a:bodyPr>
            <a:normAutofit fontScale="90000"/>
          </a:bodyPr>
          <a:lstStyle/>
          <a:p>
            <a:r>
              <a:rPr lang="nb-NO" dirty="0"/>
              <a:t>Model </a:t>
            </a:r>
            <a:r>
              <a:rPr lang="nb-NO" dirty="0" err="1"/>
              <a:t>fit</a:t>
            </a:r>
            <a:r>
              <a:rPr lang="nb-NO" dirty="0"/>
              <a:t> - </a:t>
            </a:r>
            <a:r>
              <a:rPr lang="nb-NO" dirty="0" err="1"/>
              <a:t>precision</a:t>
            </a:r>
            <a:endParaRPr lang="nb-NO" dirty="0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83AE2819-1301-4683-9A0F-7AB4055633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1" y="825499"/>
            <a:ext cx="4571999" cy="4571999"/>
          </a:xfr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EABE330-C58B-4B92-851C-C1CEBC88D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0" y="825498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873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09900-98C7-4F9B-ABE1-66746372C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543" y="0"/>
            <a:ext cx="10515600" cy="592477"/>
          </a:xfrm>
        </p:spPr>
        <p:txBody>
          <a:bodyPr>
            <a:normAutofit fontScale="90000"/>
          </a:bodyPr>
          <a:lstStyle/>
          <a:p>
            <a:r>
              <a:rPr lang="nb-NO" dirty="0"/>
              <a:t>Model </a:t>
            </a:r>
            <a:r>
              <a:rPr lang="nb-NO" dirty="0" err="1"/>
              <a:t>fit</a:t>
            </a:r>
            <a:r>
              <a:rPr lang="nb-NO" dirty="0"/>
              <a:t> – </a:t>
            </a:r>
            <a:r>
              <a:rPr lang="nb-NO" dirty="0" err="1"/>
              <a:t>selection</a:t>
            </a:r>
            <a:r>
              <a:rPr lang="nb-NO" dirty="0"/>
              <a:t> </a:t>
            </a:r>
            <a:r>
              <a:rPr lang="nb-NO" dirty="0" err="1"/>
              <a:t>pattern</a:t>
            </a:r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8E1132-A80F-4868-81DC-EFC0CF796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421" y="1146628"/>
            <a:ext cx="5219404" cy="52194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19816C-DEB2-4F98-8295-1D78E9F18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825" y="1146629"/>
            <a:ext cx="5219404" cy="521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09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6B080-A6BB-4F6B-8D98-4F091D4EF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94418"/>
          </a:xfrm>
        </p:spPr>
        <p:txBody>
          <a:bodyPr>
            <a:normAutofit fontScale="90000"/>
          </a:bodyPr>
          <a:lstStyle/>
          <a:p>
            <a:r>
              <a:rPr lang="nb-NO" dirty="0"/>
              <a:t>Model </a:t>
            </a:r>
            <a:r>
              <a:rPr lang="nb-NO" dirty="0" err="1"/>
              <a:t>fit</a:t>
            </a:r>
            <a:r>
              <a:rPr lang="nb-NO" dirty="0"/>
              <a:t> – 5 </a:t>
            </a:r>
            <a:r>
              <a:rPr lang="nb-NO" dirty="0" err="1"/>
              <a:t>year</a:t>
            </a:r>
            <a:r>
              <a:rPr lang="nb-NO" dirty="0"/>
              <a:t> retro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971305-52FA-44BD-93BA-BC9F99B46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6549" y="1177738"/>
            <a:ext cx="4979051" cy="435133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88DB6A-05B1-42C0-9421-65A4BE3E0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58" y="1176523"/>
            <a:ext cx="4980442" cy="435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149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235D8-ADD2-414B-9CD9-4FD33F1B0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62" y="0"/>
            <a:ext cx="10515600" cy="665389"/>
          </a:xfrm>
        </p:spPr>
        <p:txBody>
          <a:bodyPr>
            <a:normAutofit fontScale="90000"/>
          </a:bodyPr>
          <a:lstStyle/>
          <a:p>
            <a:r>
              <a:rPr lang="nb-NO" dirty="0"/>
              <a:t>Model </a:t>
            </a:r>
            <a:r>
              <a:rPr lang="nb-NO" dirty="0" err="1"/>
              <a:t>fit</a:t>
            </a:r>
            <a:r>
              <a:rPr lang="nb-NO" dirty="0"/>
              <a:t> – signals in 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DDE9987-9DC6-4E00-9F5C-07091597E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8274" y="958849"/>
            <a:ext cx="6156651" cy="5380477"/>
          </a:xfrm>
        </p:spPr>
      </p:pic>
    </p:spTree>
    <p:extLst>
      <p:ext uri="{BB962C8B-B14F-4D97-AF65-F5344CB8AC3E}">
        <p14:creationId xmlns:p14="http://schemas.microsoft.com/office/powerpoint/2010/main" val="3640164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D5944-79F6-45ED-AD29-9CDDC8E1B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75"/>
            <a:ext cx="10515600" cy="693511"/>
          </a:xfrm>
        </p:spPr>
        <p:txBody>
          <a:bodyPr>
            <a:normAutofit fontScale="90000"/>
          </a:bodyPr>
          <a:lstStyle/>
          <a:p>
            <a:r>
              <a:rPr lang="nb-NO" dirty="0"/>
              <a:t>Model </a:t>
            </a:r>
            <a:r>
              <a:rPr lang="nb-NO" dirty="0" err="1"/>
              <a:t>fit</a:t>
            </a:r>
            <a:r>
              <a:rPr lang="nb-NO" dirty="0"/>
              <a:t> – </a:t>
            </a:r>
            <a:r>
              <a:rPr lang="nb-NO" dirty="0" err="1"/>
              <a:t>leave</a:t>
            </a:r>
            <a:r>
              <a:rPr lang="nb-NO" dirty="0"/>
              <a:t> </a:t>
            </a:r>
            <a:r>
              <a:rPr lang="nb-NO" dirty="0" err="1"/>
              <a:t>out</a:t>
            </a:r>
            <a:r>
              <a:rPr lang="nb-NO" dirty="0"/>
              <a:t> runs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BB1D9A-24B9-4071-B6F5-6AE4C0B59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66862"/>
            <a:ext cx="3787420" cy="330993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2352DC-AEAE-456C-BE8C-FF630DBF6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625" y="1476375"/>
            <a:ext cx="3890961" cy="34004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9A41BE-7CC2-4898-B1BC-796E0E210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2542" y="1476375"/>
            <a:ext cx="3890961" cy="340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05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A6397-A81A-4275-8E55-56F1E13BC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3374"/>
          </a:xfrm>
        </p:spPr>
        <p:txBody>
          <a:bodyPr/>
          <a:lstStyle/>
          <a:p>
            <a:r>
              <a:rPr lang="nb-NO" dirty="0"/>
              <a:t>Model </a:t>
            </a:r>
            <a:r>
              <a:rPr lang="nb-NO" dirty="0" err="1"/>
              <a:t>fit</a:t>
            </a:r>
            <a:r>
              <a:rPr lang="nb-NO" dirty="0"/>
              <a:t> – </a:t>
            </a:r>
            <a:r>
              <a:rPr lang="nb-NO" dirty="0" err="1"/>
              <a:t>stock</a:t>
            </a:r>
            <a:r>
              <a:rPr lang="nb-NO" dirty="0"/>
              <a:t> </a:t>
            </a:r>
            <a:r>
              <a:rPr lang="nb-NO" dirty="0" err="1"/>
              <a:t>development</a:t>
            </a:r>
            <a:endParaRPr lang="nb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B98436-CD57-4AC1-BC6D-165A66124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138" y="1777775"/>
            <a:ext cx="3895723" cy="38957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247AE4-8E60-4C76-867A-D73C7A6FC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2" y="1736272"/>
            <a:ext cx="3937225" cy="3937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70DC82-BCC1-4AB4-85A7-49D324A5A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4351" y="1819276"/>
            <a:ext cx="3895723" cy="389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48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72556-65E4-4D76-9C54-9DF964CB6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458" y="131762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The difference in bootstrap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CAAE567-14AA-4590-96CD-E5BFEFD2C4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4677" y="1625413"/>
            <a:ext cx="6091263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E9011D-029C-4C99-AF83-421E284F0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0" y="1625413"/>
            <a:ext cx="6009940" cy="438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430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F62C3-AC67-4F6E-88A3-BBEFEACC3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97657"/>
            <a:ext cx="10515600" cy="1325563"/>
          </a:xfrm>
        </p:spPr>
        <p:txBody>
          <a:bodyPr/>
          <a:lstStyle/>
          <a:p>
            <a:r>
              <a:rPr lang="en-US" dirty="0"/>
              <a:t>Data Precision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36309FA-7EFD-41AB-93D6-9C0F3C8B1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5635" y="3309225"/>
            <a:ext cx="2956365" cy="211190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E172627-136E-41E9-9913-8567A5246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4278"/>
            <a:ext cx="3001762" cy="214433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03028B0-871B-40DF-BFE8-131DACA56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762" y="1060493"/>
            <a:ext cx="2926029" cy="209023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3D313F6-EBD9-485E-B6F9-025E9B8F0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493" y="1060493"/>
            <a:ext cx="2956365" cy="2111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A737C18-522F-4B24-906E-3F44281240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5635" y="1060493"/>
            <a:ext cx="2956365" cy="211190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F661022-2A9D-4326-928D-8637658D6E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309224"/>
            <a:ext cx="3001762" cy="214433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C8065B3-E35C-4B37-BB7D-B71E9FA3A2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1427" y="3325438"/>
            <a:ext cx="2956364" cy="21119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B2DEDE2-42C8-4E56-8F6F-2502940D19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4545" y="3309225"/>
            <a:ext cx="3001762" cy="214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03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A7C36-3787-4093-AABC-06D7043AF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44"/>
            <a:ext cx="10515600" cy="725444"/>
          </a:xfrm>
        </p:spPr>
        <p:txBody>
          <a:bodyPr/>
          <a:lstStyle/>
          <a:p>
            <a:r>
              <a:rPr lang="en-US" dirty="0"/>
              <a:t>Data precision fleet 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E3E092-2445-4E9E-90D9-9141370E6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558" y="3436473"/>
            <a:ext cx="3100442" cy="18602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43634F-5023-4500-9E06-819F2A68B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1558" y="3436474"/>
            <a:ext cx="3100442" cy="18602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668F36-49FF-49BB-8D11-050EAF93D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36472"/>
            <a:ext cx="3041120" cy="18246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0A7313-0C61-4645-85D2-C8EED36935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6613" y="3436474"/>
            <a:ext cx="3100442" cy="186026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0B0E28-A484-4BC4-B218-DC8FD2167924}"/>
              </a:ext>
            </a:extLst>
          </p:cNvPr>
          <p:cNvSpPr txBox="1"/>
          <p:nvPr/>
        </p:nvSpPr>
        <p:spPr>
          <a:xfrm>
            <a:off x="9197980" y="3326531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/>
              <a:t>2019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94B888-FFE0-4425-8A8A-F19438B53CFF}"/>
              </a:ext>
            </a:extLst>
          </p:cNvPr>
          <p:cNvSpPr txBox="1"/>
          <p:nvPr/>
        </p:nvSpPr>
        <p:spPr>
          <a:xfrm>
            <a:off x="6185287" y="3297972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/>
              <a:t>2018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1CCB0E-1E75-48D6-BCE4-CFA48836F50B}"/>
              </a:ext>
            </a:extLst>
          </p:cNvPr>
          <p:cNvSpPr txBox="1"/>
          <p:nvPr/>
        </p:nvSpPr>
        <p:spPr>
          <a:xfrm>
            <a:off x="3130407" y="327837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/>
              <a:t>2017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F46A6F-12E3-498A-9CE4-B7640B548041}"/>
              </a:ext>
            </a:extLst>
          </p:cNvPr>
          <p:cNvSpPr txBox="1"/>
          <p:nvPr/>
        </p:nvSpPr>
        <p:spPr>
          <a:xfrm>
            <a:off x="136387" y="3262378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/>
              <a:t>2016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7DA3005-8B66-4E53-B2A6-9BC4225DE9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1783" y="1542551"/>
            <a:ext cx="3041120" cy="182467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3AC5366-18DD-474F-AD01-F99BBA19FEBF}"/>
              </a:ext>
            </a:extLst>
          </p:cNvPr>
          <p:cNvSpPr txBox="1"/>
          <p:nvPr/>
        </p:nvSpPr>
        <p:spPr>
          <a:xfrm>
            <a:off x="9197980" y="140405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/>
              <a:t>2015</a:t>
            </a:r>
          </a:p>
          <a:p>
            <a:endParaRPr lang="nb-NO" sz="12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FF060E7-92A3-4C77-A13D-AEE5028583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7452" y="1542550"/>
            <a:ext cx="3041120" cy="182467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4B83830-EFCE-4F99-B26F-1A3FFDDB1C5A}"/>
              </a:ext>
            </a:extLst>
          </p:cNvPr>
          <p:cNvSpPr txBox="1"/>
          <p:nvPr/>
        </p:nvSpPr>
        <p:spPr>
          <a:xfrm>
            <a:off x="6156860" y="134537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/>
              <a:t>2008</a:t>
            </a:r>
          </a:p>
          <a:p>
            <a:endParaRPr lang="nb-NO" sz="12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CA7F43-60F7-49CF-B77D-EC12B06DA9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3161" y="1542551"/>
            <a:ext cx="3024782" cy="181486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FBCFB11-1DBD-45E6-A26B-E89DD746F6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511661"/>
            <a:ext cx="3024782" cy="181487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ADFAD22-F63C-4EC2-A308-C09C6CC2A2C7}"/>
              </a:ext>
            </a:extLst>
          </p:cNvPr>
          <p:cNvSpPr txBox="1"/>
          <p:nvPr/>
        </p:nvSpPr>
        <p:spPr>
          <a:xfrm>
            <a:off x="3174190" y="140405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/>
              <a:t>2007</a:t>
            </a:r>
          </a:p>
          <a:p>
            <a:endParaRPr lang="nb-NO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28BB26-97F7-4F23-A7E9-F39A90C00915}"/>
              </a:ext>
            </a:extLst>
          </p:cNvPr>
          <p:cNvSpPr txBox="1"/>
          <p:nvPr/>
        </p:nvSpPr>
        <p:spPr>
          <a:xfrm>
            <a:off x="105775" y="134537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/>
              <a:t>2006</a:t>
            </a:r>
          </a:p>
          <a:p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val="970336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EBEF756-BA4F-4F9D-B809-07C207ABF8A3}"/>
              </a:ext>
            </a:extLst>
          </p:cNvPr>
          <p:cNvSpPr txBox="1">
            <a:spLocks/>
          </p:cNvSpPr>
          <p:nvPr/>
        </p:nvSpPr>
        <p:spPr>
          <a:xfrm>
            <a:off x="0" y="7344"/>
            <a:ext cx="10515600" cy="7254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dirty="0"/>
              <a:t>Data </a:t>
            </a:r>
            <a:r>
              <a:rPr lang="nb-NO" dirty="0" err="1"/>
              <a:t>precision</a:t>
            </a:r>
            <a:r>
              <a:rPr lang="nb-NO" dirty="0"/>
              <a:t> </a:t>
            </a:r>
            <a:r>
              <a:rPr lang="nb-NO" dirty="0" err="1"/>
              <a:t>fleet</a:t>
            </a:r>
            <a:r>
              <a:rPr lang="nb-NO" dirty="0"/>
              <a:t>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257C01-CDA8-427E-8D11-5FBD0FCD7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5614"/>
            <a:ext cx="3997576" cy="23985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9086FE-25E8-4DAE-8AEA-8C00CD5B9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576" y="1545186"/>
            <a:ext cx="3997576" cy="23985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688354-C4D9-4774-BF93-1211AE857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152" y="1574757"/>
            <a:ext cx="3899004" cy="23394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92F027-3797-490E-A42D-1CBD30E21CA3}"/>
              </a:ext>
            </a:extLst>
          </p:cNvPr>
          <p:cNvSpPr txBox="1"/>
          <p:nvPr/>
        </p:nvSpPr>
        <p:spPr>
          <a:xfrm>
            <a:off x="4209861" y="133094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2015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87E575-C6AD-4675-9A16-1CBBB28B2609}"/>
              </a:ext>
            </a:extLst>
          </p:cNvPr>
          <p:cNvSpPr txBox="1"/>
          <p:nvPr/>
        </p:nvSpPr>
        <p:spPr>
          <a:xfrm>
            <a:off x="212285" y="133094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2014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83CDBA-E8C1-46C7-BEB2-0A4970C1618C}"/>
              </a:ext>
            </a:extLst>
          </p:cNvPr>
          <p:cNvSpPr txBox="1"/>
          <p:nvPr/>
        </p:nvSpPr>
        <p:spPr>
          <a:xfrm>
            <a:off x="8189840" y="137530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2016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125D05-6261-4F6D-A95E-BAE65C0C5A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4327779"/>
            <a:ext cx="3997576" cy="23985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7A37A87-6160-4463-A7D2-2478939C3ECD}"/>
              </a:ext>
            </a:extLst>
          </p:cNvPr>
          <p:cNvSpPr txBox="1"/>
          <p:nvPr/>
        </p:nvSpPr>
        <p:spPr>
          <a:xfrm>
            <a:off x="234957" y="408649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2017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AD2F7C5-362D-4582-942C-962883F947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7577" y="4327779"/>
            <a:ext cx="4078114" cy="244686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A44CD05-D1F8-4396-ACD8-75F3B0C24694}"/>
              </a:ext>
            </a:extLst>
          </p:cNvPr>
          <p:cNvSpPr txBox="1"/>
          <p:nvPr/>
        </p:nvSpPr>
        <p:spPr>
          <a:xfrm>
            <a:off x="4232533" y="414311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2018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CB4335A-7812-4F46-BE08-24CE2AB92B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5865" y="4351940"/>
            <a:ext cx="3997577" cy="23985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056465D-4174-4A04-9A21-E34D7806776A}"/>
              </a:ext>
            </a:extLst>
          </p:cNvPr>
          <p:cNvSpPr txBox="1"/>
          <p:nvPr/>
        </p:nvSpPr>
        <p:spPr>
          <a:xfrm>
            <a:off x="8112959" y="414308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701302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EBEF756-BA4F-4F9D-B809-07C207ABF8A3}"/>
              </a:ext>
            </a:extLst>
          </p:cNvPr>
          <p:cNvSpPr txBox="1">
            <a:spLocks/>
          </p:cNvSpPr>
          <p:nvPr/>
        </p:nvSpPr>
        <p:spPr>
          <a:xfrm>
            <a:off x="0" y="7344"/>
            <a:ext cx="10515600" cy="7254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dirty="0"/>
              <a:t>Data </a:t>
            </a:r>
            <a:r>
              <a:rPr lang="nb-NO" dirty="0" err="1"/>
              <a:t>precision</a:t>
            </a:r>
            <a:r>
              <a:rPr lang="nb-NO" dirty="0"/>
              <a:t> </a:t>
            </a:r>
            <a:r>
              <a:rPr lang="nb-NO" dirty="0" err="1"/>
              <a:t>fleet</a:t>
            </a:r>
            <a:r>
              <a:rPr lang="nb-NO" dirty="0"/>
              <a:t>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7542BB-41DC-4CB6-BA07-FE89059E0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174" y="4525457"/>
            <a:ext cx="3810027" cy="22860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74603E-5003-4415-99B3-473775AF3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987" y="4525457"/>
            <a:ext cx="3810026" cy="22860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DCC4D8-9FE2-4CB1-A451-AE45E70F7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2" y="4486275"/>
            <a:ext cx="3940636" cy="23643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4E3427-48DC-4D42-A490-9FF6B418DDA8}"/>
              </a:ext>
            </a:extLst>
          </p:cNvPr>
          <p:cNvSpPr txBox="1"/>
          <p:nvPr/>
        </p:nvSpPr>
        <p:spPr>
          <a:xfrm>
            <a:off x="8362950" y="4371568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400" dirty="0"/>
              <a:t>2019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723EE8-2C9C-427D-9763-26F6BD892DF5}"/>
              </a:ext>
            </a:extLst>
          </p:cNvPr>
          <p:cNvSpPr txBox="1"/>
          <p:nvPr/>
        </p:nvSpPr>
        <p:spPr>
          <a:xfrm>
            <a:off x="4378765" y="4363125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400" dirty="0"/>
              <a:t>2018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544460-BA55-4270-B86E-C3AC6AC63080}"/>
              </a:ext>
            </a:extLst>
          </p:cNvPr>
          <p:cNvSpPr txBox="1"/>
          <p:nvPr/>
        </p:nvSpPr>
        <p:spPr>
          <a:xfrm>
            <a:off x="283015" y="4332386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400" dirty="0"/>
              <a:t>2017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0D90E7-1937-4775-B239-30EB889FD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7963" y="1299323"/>
            <a:ext cx="4124037" cy="30930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917D9A-B73B-4FF6-AE19-332F7571C859}"/>
              </a:ext>
            </a:extLst>
          </p:cNvPr>
          <p:cNvSpPr txBox="1"/>
          <p:nvPr/>
        </p:nvSpPr>
        <p:spPr>
          <a:xfrm>
            <a:off x="8362949" y="1337186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400" dirty="0"/>
              <a:t>2016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E48F08-4A94-440E-A9C8-7AD48C9408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1013" y="1337186"/>
            <a:ext cx="3940000" cy="2955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3DED48-32A4-48BF-BC33-1B6ED6B5E169}"/>
              </a:ext>
            </a:extLst>
          </p:cNvPr>
          <p:cNvSpPr txBox="1"/>
          <p:nvPr/>
        </p:nvSpPr>
        <p:spPr>
          <a:xfrm>
            <a:off x="4401598" y="1313496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400" dirty="0"/>
              <a:t>2015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B779ED-1185-49B6-AE5A-0B6AC3A4D5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1259895"/>
            <a:ext cx="3994063" cy="29955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FEB632B-E252-4747-9955-8CF02A105594}"/>
              </a:ext>
            </a:extLst>
          </p:cNvPr>
          <p:cNvSpPr txBox="1"/>
          <p:nvPr/>
        </p:nvSpPr>
        <p:spPr>
          <a:xfrm>
            <a:off x="283015" y="1337186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400" dirty="0"/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3427641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F3E2-B8A4-444E-B0DA-FC1771E97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04305"/>
          </a:xfrm>
        </p:spPr>
        <p:txBody>
          <a:bodyPr>
            <a:normAutofit fontScale="90000"/>
          </a:bodyPr>
          <a:lstStyle/>
          <a:p>
            <a:r>
              <a:rPr lang="nb-NO" dirty="0"/>
              <a:t>Data signals – Catch at 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C90B783-0D3C-4F09-A731-A7ACA6B16D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8240" y="777493"/>
            <a:ext cx="8827360" cy="5947397"/>
          </a:xfrm>
        </p:spPr>
      </p:pic>
    </p:spTree>
    <p:extLst>
      <p:ext uri="{BB962C8B-B14F-4D97-AF65-F5344CB8AC3E}">
        <p14:creationId xmlns:p14="http://schemas.microsoft.com/office/powerpoint/2010/main" val="1487475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50150-D275-443E-8E76-845E26391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 from yesterday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1D9388-7603-40B6-9764-1A950D72C2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1572" y="1535914"/>
            <a:ext cx="6121125" cy="4351338"/>
          </a:xfrm>
        </p:spPr>
      </p:pic>
    </p:spTree>
    <p:extLst>
      <p:ext uri="{BB962C8B-B14F-4D97-AF65-F5344CB8AC3E}">
        <p14:creationId xmlns:p14="http://schemas.microsoft.com/office/powerpoint/2010/main" val="2965455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F3E2-B8A4-444E-B0DA-FC1771E97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04305"/>
          </a:xfrm>
        </p:spPr>
        <p:txBody>
          <a:bodyPr>
            <a:normAutofit fontScale="90000"/>
          </a:bodyPr>
          <a:lstStyle/>
          <a:p>
            <a:r>
              <a:rPr lang="nb-NO" dirty="0"/>
              <a:t>Data signals – Fleet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89997A-7258-4CAA-B325-0147117A3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295" y="1008610"/>
            <a:ext cx="4877896" cy="4829256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87A0426-055C-4DAA-9BF2-CCCA26EFD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008610"/>
            <a:ext cx="6458426" cy="4351338"/>
          </a:xfrm>
        </p:spPr>
      </p:pic>
    </p:spTree>
    <p:extLst>
      <p:ext uri="{BB962C8B-B14F-4D97-AF65-F5344CB8AC3E}">
        <p14:creationId xmlns:p14="http://schemas.microsoft.com/office/powerpoint/2010/main" val="422898078"/>
      </p:ext>
    </p:extLst>
  </p:cSld>
  <p:clrMapOvr>
    <a:masterClrMapping/>
  </p:clrMapOvr>
</p:sld>
</file>

<file path=ppt/theme/theme1.xml><?xml version="1.0" encoding="utf-8"?>
<a:theme xmlns:a="http://schemas.openxmlformats.org/drawingml/2006/main" name="HI whit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I presentation english" id="{5EC785E9-D840-B843-AE13-54AC204D519A}" vid="{FAB887AD-5B2A-394A-BC97-214A08E9900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Bildeaktiva" ma:contentTypeID="0x0101009148F5A04DDD49CBA7127AADA5FB792B00AADE34325A8B49CDA8BB4DB53328F214001B496BC5FD92554EA0BD81CEB416ADBB" ma:contentTypeVersion="1" ma:contentTypeDescription="Last opp et bilde." ma:contentTypeScope="" ma:versionID="01b01f5b2655b08825a6d63761c0a3a2">
  <xsd:schema xmlns:xsd="http://www.w3.org/2001/XMLSchema" xmlns:xs="http://www.w3.org/2001/XMLSchema" xmlns:p="http://schemas.microsoft.com/office/2006/metadata/properties" xmlns:ns1="http://schemas.microsoft.com/sharepoint/v3" xmlns:ns2="1B13E878-50CA-41BD-968F-1710099A1541" xmlns:ns3="15c4e3b9-d865-46ee-a463-c928a3e41a43" xmlns:ns4="http://schemas.microsoft.com/sharepoint/v3/fields" targetNamespace="http://schemas.microsoft.com/office/2006/metadata/properties" ma:root="true" ma:fieldsID="ac7d82e3ddb05d20a8b479ac57799872" ns1:_="" ns2:_="" ns3:_="" ns4:_="">
    <xsd:import namespace="http://schemas.microsoft.com/sharepoint/v3"/>
    <xsd:import namespace="1B13E878-50CA-41BD-968F-1710099A1541"/>
    <xsd:import namespace="15c4e3b9-d865-46ee-a463-c928a3e41a43"/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1:FileRef" minOccurs="0"/>
                <xsd:element ref="ns1:File_x0020_Type" minOccurs="0"/>
                <xsd:element ref="ns1:HTML_x0020_File_x0020_Type" minOccurs="0"/>
                <xsd:element ref="ns1:FSObjType" minOccurs="0"/>
                <xsd:element ref="ns2:ThumbnailExists" minOccurs="0"/>
                <xsd:element ref="ns2:PreviewExists" minOccurs="0"/>
                <xsd:element ref="ns2:ImageWidth" minOccurs="0"/>
                <xsd:element ref="ns2:ImageHeight" minOccurs="0"/>
                <xsd:element ref="ns2:ImageCreateDate" minOccurs="0"/>
                <xsd:element ref="ns3:Bildebeskrivelse" minOccurs="0"/>
                <xsd:element ref="ns3:Fotograf" minOccurs="0"/>
                <xsd:element ref="ns4:wic_System_Copyright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FileRef" ma:index="8" nillable="true" ma:displayName="URL-bane" ma:hidden="true" ma:list="Docs" ma:internalName="FileRef" ma:readOnly="true" ma:showField="FullUrl">
      <xsd:simpleType>
        <xsd:restriction base="dms:Lookup"/>
      </xsd:simpleType>
    </xsd:element>
    <xsd:element name="File_x0020_Type" ma:index="9" nillable="true" ma:displayName="Filtype" ma:hidden="true" ma:internalName="File_x0020_Type" ma:readOnly="true">
      <xsd:simpleType>
        <xsd:restriction base="dms:Text"/>
      </xsd:simpleType>
    </xsd:element>
    <xsd:element name="HTML_x0020_File_x0020_Type" ma:index="10" nillable="true" ma:displayName="HTML-filtype" ma:hidden="true" ma:internalName="HTML_x0020_File_x0020_Type" ma:readOnly="true">
      <xsd:simpleType>
        <xsd:restriction base="dms:Text"/>
      </xsd:simpleType>
    </xsd:element>
    <xsd:element name="FSObjType" ma:index="11" nillable="true" ma:displayName="Elementtype" ma:hidden="true" ma:list="Docs" ma:internalName="FSObjType" ma:readOnly="true" ma:showField="FSType">
      <xsd:simpleType>
        <xsd:restriction base="dms:Lookup"/>
      </xsd:simpleType>
    </xsd:element>
    <xsd:element name="PublishingStartDate" ma:index="29" nillable="true" ma:displayName="Planlagt startdato" ma:description="" ma:hidden="true" ma:internalName="PublishingStartDate">
      <xsd:simpleType>
        <xsd:restriction base="dms:Unknown"/>
      </xsd:simpleType>
    </xsd:element>
    <xsd:element name="PublishingExpirationDate" ma:index="30" nillable="true" ma:displayName="Planlagt utløpsdato" ma:description="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13E878-50CA-41BD-968F-1710099A1541" elementFormDefault="qualified">
    <xsd:import namespace="http://schemas.microsoft.com/office/2006/documentManagement/types"/>
    <xsd:import namespace="http://schemas.microsoft.com/office/infopath/2007/PartnerControls"/>
    <xsd:element name="ThumbnailExists" ma:index="18" nillable="true" ma:displayName="Miniatyrbilde finnes" ma:default="FALSE" ma:hidden="true" ma:internalName="ThumbnailExists" ma:readOnly="true">
      <xsd:simpleType>
        <xsd:restriction base="dms:Boolean"/>
      </xsd:simpleType>
    </xsd:element>
    <xsd:element name="PreviewExists" ma:index="19" nillable="true" ma:displayName="Forhåndsvisning finnes" ma:default="FALSE" ma:hidden="true" ma:internalName="PreviewExists" ma:readOnly="true">
      <xsd:simpleType>
        <xsd:restriction base="dms:Boolean"/>
      </xsd:simpleType>
    </xsd:element>
    <xsd:element name="ImageWidth" ma:index="20" nillable="true" ma:displayName="Bredde" ma:internalName="ImageWidth" ma:readOnly="true">
      <xsd:simpleType>
        <xsd:restriction base="dms:Unknown"/>
      </xsd:simpleType>
    </xsd:element>
    <xsd:element name="ImageHeight" ma:index="22" nillable="true" ma:displayName="Høyde" ma:internalName="ImageHeight" ma:readOnly="true">
      <xsd:simpleType>
        <xsd:restriction base="dms:Unknown"/>
      </xsd:simpleType>
    </xsd:element>
    <xsd:element name="ImageCreateDate" ma:index="25" nillable="true" ma:displayName="Dato da bildet ble tatt" ma:format="DateTime" ma:hidden="true" ma:internalName="ImageCreate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c4e3b9-d865-46ee-a463-c928a3e41a43" elementFormDefault="qualified">
    <xsd:import namespace="http://schemas.microsoft.com/office/2006/documentManagement/types"/>
    <xsd:import namespace="http://schemas.microsoft.com/office/infopath/2007/PartnerControls"/>
    <xsd:element name="Bildebeskrivelse" ma:index="26" nillable="true" ma:displayName="Bildebeskrivelse" ma:internalName="Bildebeskrivelse">
      <xsd:simpleType>
        <xsd:restriction base="dms:Note">
          <xsd:maxLength value="255"/>
        </xsd:restriction>
      </xsd:simpleType>
    </xsd:element>
    <xsd:element name="Fotograf" ma:index="27" nillable="true" ma:displayName="Fotograf" ma:internalName="Fotograf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wic_System_Copyright" ma:index="28" nillable="true" ma:displayName="Opphavsrett" ma:internalName="wic_System_Copyright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24" ma:displayName="Redigerer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 ma:index="23" ma:displayName="Kommentarer"/>
        <xsd:element name="keywords" minOccurs="0" maxOccurs="1" type="xsd:string" ma:index="14" ma:displayName="Nøkkelord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Fotograf xmlns="15c4e3b9-d865-46ee-a463-c928a3e41a43" xsi:nil="true"/>
    <Bildebeskrivelse xmlns="15c4e3b9-d865-46ee-a463-c928a3e41a43" xsi:nil="true"/>
    <PublishingStartDate xmlns="http://schemas.microsoft.com/sharepoint/v3" xsi:nil="true"/>
    <PublishingExpirationDate xmlns="http://schemas.microsoft.com/sharepoint/v3" xsi:nil="true"/>
    <wic_System_Copyright xmlns="http://schemas.microsoft.com/sharepoint/v3/fields" xsi:nil="true"/>
    <ImageCreateDate xmlns="1B13E878-50CA-41BD-968F-1710099A1541" xsi:nil="true"/>
  </documentManagement>
</p:properties>
</file>

<file path=customXml/itemProps1.xml><?xml version="1.0" encoding="utf-8"?>
<ds:datastoreItem xmlns:ds="http://schemas.openxmlformats.org/officeDocument/2006/customXml" ds:itemID="{5BAF2CF5-737B-4C72-BE5C-97486301239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E2F3244-68B8-4733-99C7-14BD4AEF65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1B13E878-50CA-41BD-968F-1710099A1541"/>
    <ds:schemaRef ds:uri="15c4e3b9-d865-46ee-a463-c928a3e41a43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01155B7-D84B-4F83-B3E4-D7A9A6203FFC}">
  <ds:schemaRefs>
    <ds:schemaRef ds:uri="http://schemas.microsoft.com/office/2006/metadata/properties"/>
    <ds:schemaRef ds:uri="http://schemas.microsoft.com/office/infopath/2007/PartnerControls"/>
    <ds:schemaRef ds:uri="15c4e3b9-d865-46ee-a463-c928a3e41a43"/>
    <ds:schemaRef ds:uri="http://schemas.microsoft.com/sharepoint/v3"/>
    <ds:schemaRef ds:uri="http://schemas.microsoft.com/sharepoint/v3/fields"/>
    <ds:schemaRef ds:uri="1B13E878-50CA-41BD-968F-1710099A154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HI presentation english</Template>
  <TotalTime>10117</TotalTime>
  <Words>931</Words>
  <Application>Microsoft Office PowerPoint</Application>
  <PresentationFormat>Widescreen</PresentationFormat>
  <Paragraphs>432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Cambria Math</vt:lpstr>
      <vt:lpstr>HI white background</vt:lpstr>
      <vt:lpstr>NSS herring -  First XSAM assessment 2019</vt:lpstr>
      <vt:lpstr>Data input</vt:lpstr>
      <vt:lpstr>Data Precision</vt:lpstr>
      <vt:lpstr>Data precision fleet 1</vt:lpstr>
      <vt:lpstr>PowerPoint Presentation</vt:lpstr>
      <vt:lpstr>PowerPoint Presentation</vt:lpstr>
      <vt:lpstr>Data signals – Catch at age</vt:lpstr>
      <vt:lpstr>Request from yesterday</vt:lpstr>
      <vt:lpstr>Data signals – Fleet 1</vt:lpstr>
      <vt:lpstr>Data signals – Fleet 5</vt:lpstr>
      <vt:lpstr>Model setup</vt:lpstr>
      <vt:lpstr>Model - parameters</vt:lpstr>
      <vt:lpstr>Model fit - correlations</vt:lpstr>
      <vt:lpstr>Model fit – Data weights</vt:lpstr>
      <vt:lpstr>Model fit - residuals</vt:lpstr>
      <vt:lpstr>Model fit – residual (catch and fleet 1)</vt:lpstr>
      <vt:lpstr>Model fit – residual (fleet 4 and 5)</vt:lpstr>
      <vt:lpstr>Model fit – QQplot (Catch and fleet 1)</vt:lpstr>
      <vt:lpstr>Model fit – QQplot (Fleet 4 and 5)</vt:lpstr>
      <vt:lpstr>Model fit – likelihood profiles</vt:lpstr>
      <vt:lpstr>Model fit - precision</vt:lpstr>
      <vt:lpstr>Model fit – selection pattern</vt:lpstr>
      <vt:lpstr>Model fit – 5 year retro</vt:lpstr>
      <vt:lpstr>Model fit – signals in data</vt:lpstr>
      <vt:lpstr>Model fit – leave out runs</vt:lpstr>
      <vt:lpstr>Model fit – stock development</vt:lpstr>
      <vt:lpstr>The difference in bootstrap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 presentation white english</dc:title>
  <dc:subject/>
  <dc:creator>Vatnehol, Sindre</dc:creator>
  <cp:keywords/>
  <dc:description/>
  <cp:lastModifiedBy>Sindre Vatnehol</cp:lastModifiedBy>
  <cp:revision>91</cp:revision>
  <dcterms:created xsi:type="dcterms:W3CDTF">2017-10-09T09:23:57Z</dcterms:created>
  <dcterms:modified xsi:type="dcterms:W3CDTF">2019-08-29T14:26:52Z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0x0101009148F5A04DDD49CBA7127AADA5FB792B00AADE34325A8B49CDA8BB4DB53328F214001B496BC5FD92554EA0BD81CEB416ADBB</vt:lpwstr>
  </property>
</Properties>
</file>